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77" r:id="rId12"/>
    <p:sldId id="278" r:id="rId13"/>
    <p:sldId id="279" r:id="rId14"/>
    <p:sldId id="280" r:id="rId15"/>
    <p:sldId id="281" r:id="rId16"/>
    <p:sldId id="282" r:id="rId17"/>
    <p:sldId id="283" r:id="rId18"/>
    <p:sldId id="284" r:id="rId19"/>
    <p:sldId id="265" r:id="rId20"/>
    <p:sldId id="266" r:id="rId21"/>
    <p:sldId id="267" r:id="rId22"/>
    <p:sldId id="268" r:id="rId23"/>
    <p:sldId id="269" r:id="rId24"/>
    <p:sldId id="270" r:id="rId25"/>
    <p:sldId id="271" r:id="rId26"/>
    <p:sldId id="285" r:id="rId27"/>
    <p:sldId id="286" r:id="rId28"/>
    <p:sldId id="272" r:id="rId29"/>
    <p:sldId id="273" r:id="rId30"/>
    <p:sldId id="274" r:id="rId31"/>
    <p:sldId id="27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BE96D5-ECEE-438D-8B46-0E50D885404B}"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E96D5-ECEE-438D-8B46-0E50D885404B}"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E96D5-ECEE-438D-8B46-0E50D885404B}"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3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688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20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44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76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90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18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32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E96D5-ECEE-438D-8B46-0E50D885404B}"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32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581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15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338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15414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63753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44408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37529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1603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9071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E96D5-ECEE-438D-8B46-0E50D885404B}" type="datetimeFigureOut">
              <a:rPr lang="en-US" smtClean="0"/>
              <a:pPr/>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91577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72056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17139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7686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BE96D5-ECEE-438D-8B46-0E50D885404B}"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BE96D5-ECEE-438D-8B46-0E50D885404B}" type="datetimeFigureOut">
              <a:rPr lang="en-US" smtClean="0"/>
              <a:pPr/>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E96D5-ECEE-438D-8B46-0E50D885404B}" type="datetimeFigureOut">
              <a:rPr lang="en-US" smtClean="0"/>
              <a:pPr/>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E96D5-ECEE-438D-8B46-0E50D885404B}" type="datetimeFigureOut">
              <a:rPr lang="en-US" smtClean="0"/>
              <a:pPr/>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E96D5-ECEE-438D-8B46-0E50D885404B}"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E96D5-ECEE-438D-8B46-0E50D885404B}" type="datetimeFigureOut">
              <a:rPr lang="en-US" smtClean="0"/>
              <a:pPr/>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9C004-CC4E-459C-A352-405ACB031A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E96D5-ECEE-438D-8B46-0E50D885404B}" type="datetimeFigureOut">
              <a:rPr lang="en-US" smtClean="0"/>
              <a:pPr/>
              <a:t>8/10/2017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C004-CC4E-459C-A352-405ACB031A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2F20C-816C-4EBB-A0DA-2C4D970787CB}" type="datetimeFigureOut">
              <a:rPr lang="en-US" smtClean="0">
                <a:solidFill>
                  <a:prstClr val="black">
                    <a:tint val="75000"/>
                  </a:prstClr>
                </a:solidFill>
              </a:rPr>
              <a:pPr/>
              <a:t>8/10/2017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436E3-1F5C-4214-9599-E03CCD8F1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661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C6D12-DFE3-4992-B70B-C38D02ED16CD}" type="datetimeFigureOut">
              <a:rPr lang="ms-MY" smtClean="0">
                <a:solidFill>
                  <a:prstClr val="black">
                    <a:tint val="75000"/>
                  </a:prstClr>
                </a:solidFill>
              </a:rPr>
              <a:pPr/>
              <a:t>10/08/2017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FEEC5-C7D5-4158-B214-4835E6430ABC}"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20386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680062" y="3200400"/>
            <a:ext cx="6549538" cy="1371600"/>
          </a:xfrm>
          <a:prstGeom prst="roundRect">
            <a:avLst>
              <a:gd name="adj" fmla="val 15141"/>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Jika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mampu</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berbelanja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secara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tunai</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janganlah</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berhutang</a:t>
            </a:r>
            <a:endParaRPr lang="en-MY"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1680064" y="1427102"/>
            <a:ext cx="6549536" cy="1316098"/>
          </a:xfrm>
          <a:prstGeom prst="roundRect">
            <a:avLst>
              <a:gd name="adj" fmla="val 19735"/>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Berbelanjalah</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mengikut</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kemampuan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bukan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mengikut</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kemahuan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endParaRPr lang="en-MY"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680062" y="4876800"/>
            <a:ext cx="6549538" cy="1676400"/>
          </a:xfrm>
          <a:prstGeom prst="roundRect">
            <a:avLst>
              <a:gd name="adj" fmla="val 19735"/>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r>
              <a:rPr lang="en-US" sz="2400" b="1" dirty="0" err="1" smtClean="0">
                <a:effectLst>
                  <a:outerShdw blurRad="38100" dist="38100" dir="2700000" algn="tl">
                    <a:srgbClr val="000000">
                      <a:alpha val="43137"/>
                    </a:srgbClr>
                  </a:outerShdw>
                </a:effectLst>
                <a:latin typeface="Arial" pitchFamily="34" charset="0"/>
                <a:cs typeface="Arial" pitchFamily="34" charset="0"/>
              </a:rPr>
              <a:t>Jika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terpaksa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berhutang</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pastikan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bahawa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hutang</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berkenaan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tidak</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melebihi</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daripada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kemampuan</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untuk</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membayarnya</a:t>
            </a:r>
            <a:r>
              <a:rPr lang="en-US" sz="2400" b="1"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err="1" smtClean="0">
                <a:effectLst>
                  <a:outerShdw blurRad="38100" dist="38100" dir="2700000" algn="tl">
                    <a:srgbClr val="000000">
                      <a:alpha val="43137"/>
                    </a:srgbClr>
                  </a:outerShdw>
                </a:effectLst>
                <a:latin typeface="Arial" pitchFamily="34" charset="0"/>
                <a:cs typeface="Arial" pitchFamily="34" charset="0"/>
              </a:rPr>
              <a:t>semula</a:t>
            </a:r>
            <a:endParaRPr lang="en-MY"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Flowchart: Decision 5"/>
          <p:cNvSpPr/>
          <p:nvPr/>
        </p:nvSpPr>
        <p:spPr>
          <a:xfrm>
            <a:off x="1143000" y="1605677"/>
            <a:ext cx="637540" cy="762000"/>
          </a:xfrm>
          <a:prstGeom prst="flowChartDecision">
            <a:avLst/>
          </a:prstGeom>
          <a:solidFill>
            <a:srgbClr val="B727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500" dirty="0"/>
          </a:p>
        </p:txBody>
      </p:sp>
      <p:sp>
        <p:nvSpPr>
          <p:cNvPr id="7" name="Flowchart: Decision 6"/>
          <p:cNvSpPr/>
          <p:nvPr/>
        </p:nvSpPr>
        <p:spPr>
          <a:xfrm>
            <a:off x="1143000" y="3411404"/>
            <a:ext cx="637540" cy="762000"/>
          </a:xfrm>
          <a:prstGeom prst="flowChartDecis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500" dirty="0"/>
          </a:p>
        </p:txBody>
      </p:sp>
      <p:sp>
        <p:nvSpPr>
          <p:cNvPr id="8" name="Flowchart: Decision 7"/>
          <p:cNvSpPr/>
          <p:nvPr/>
        </p:nvSpPr>
        <p:spPr>
          <a:xfrm>
            <a:off x="1143000" y="5105400"/>
            <a:ext cx="637540" cy="762000"/>
          </a:xfrm>
          <a:prstGeom prst="flowChartDecisi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500" dirty="0"/>
          </a:p>
        </p:txBody>
      </p:sp>
      <p:sp>
        <p:nvSpPr>
          <p:cNvPr id="9" name="Rectangle 8"/>
          <p:cNvSpPr/>
          <p:nvPr/>
        </p:nvSpPr>
        <p:spPr>
          <a:xfrm>
            <a:off x="76200" y="436602"/>
            <a:ext cx="894977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Pengajaran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1143000"/>
            <a:ext cx="6858000" cy="12192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Menghadapi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pengisytiharan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muflis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3810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219200" y="3505200"/>
            <a:ext cx="6096000" cy="8382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Jabatan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Insolvensi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Malaysia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Mdl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Teardrop 6"/>
          <p:cNvSpPr/>
          <p:nvPr/>
        </p:nvSpPr>
        <p:spPr>
          <a:xfrm>
            <a:off x="762000" y="1371600"/>
            <a:ext cx="914400" cy="838200"/>
          </a:xfrm>
          <a:prstGeom prst="teardrop">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800" dirty="0"/>
          </a:p>
        </p:txBody>
      </p:sp>
      <p:sp>
        <p:nvSpPr>
          <p:cNvPr id="8" name="Curved Left Arrow 7"/>
          <p:cNvSpPr/>
          <p:nvPr/>
        </p:nvSpPr>
        <p:spPr>
          <a:xfrm>
            <a:off x="1905000" y="2895600"/>
            <a:ext cx="609600" cy="762000"/>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6324600" y="4419600"/>
            <a:ext cx="2209800" cy="6858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2013-2017</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914400" y="5334000"/>
            <a:ext cx="6324600" cy="1143000"/>
          </a:xfrm>
          <a:prstGeom prst="roundRect">
            <a:avLst>
              <a:gd name="adj" fmla="val 19735"/>
            </a:avLst>
          </a:prstGeom>
          <a:gradFill flip="none" rotWithShape="1">
            <a:gsLst>
              <a:gs pos="0">
                <a:srgbClr val="DD7DE7">
                  <a:tint val="66000"/>
                  <a:satMod val="160000"/>
                </a:srgbClr>
              </a:gs>
              <a:gs pos="50000">
                <a:srgbClr val="DD7DE7">
                  <a:tint val="44500"/>
                  <a:satMod val="160000"/>
                </a:srgbClr>
              </a:gs>
              <a:gs pos="100000">
                <a:srgbClr val="DD7DE7">
                  <a:tint val="23500"/>
                  <a:satMod val="160000"/>
                </a:srgbClr>
              </a:gs>
            </a:gsLst>
            <a:lin ang="5400000" scaled="1"/>
            <a:tileRect/>
          </a:gradFill>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Seramai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82,383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diisytiharkan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muflis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mahkamah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Curved Left Arrow 10"/>
          <p:cNvSpPr/>
          <p:nvPr/>
        </p:nvSpPr>
        <p:spPr>
          <a:xfrm>
            <a:off x="7315200" y="3886200"/>
            <a:ext cx="609600" cy="685800"/>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2" name="Curved Left Arrow 11"/>
          <p:cNvSpPr/>
          <p:nvPr/>
        </p:nvSpPr>
        <p:spPr>
          <a:xfrm>
            <a:off x="7162800" y="5029200"/>
            <a:ext cx="609600" cy="1066800"/>
          </a:xfrm>
          <a:prstGeom prst="curved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6" name="Flowchart: Punched Tape 5"/>
          <p:cNvSpPr/>
          <p:nvPr/>
        </p:nvSpPr>
        <p:spPr>
          <a:xfrm>
            <a:off x="304800" y="2667000"/>
            <a:ext cx="1981200" cy="762000"/>
          </a:xfrm>
          <a:prstGeom prst="flowChartPunchedTap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Statistik</a:t>
            </a:r>
            <a:endParaRPr lang="en-MY" sz="2400" dirty="0"/>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1143000"/>
            <a:ext cx="6858000" cy="12192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terhina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runsing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bila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mampu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melunaskannya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360402"/>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762000" y="1371600"/>
            <a:ext cx="914400" cy="838200"/>
          </a:xfrm>
          <a:prstGeom prst="teardrop">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800" dirty="0"/>
          </a:p>
        </p:txBody>
      </p:sp>
      <p:sp>
        <p:nvSpPr>
          <p:cNvPr id="6" name="Rectangle 5"/>
          <p:cNvSpPr/>
          <p:nvPr/>
        </p:nvSpPr>
        <p:spPr>
          <a:xfrm>
            <a:off x="0" y="3962400"/>
            <a:ext cx="9144000" cy="830997"/>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بُنَيَّ،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إيَّاكَ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وَالدَّيْنَ، </a:t>
            </a:r>
            <a:r>
              <a:rPr lang="ar-SA" sz="4800" b="1" dirty="0" smtClean="0">
                <a:solidFill>
                  <a:srgbClr val="FFFF00"/>
                </a:solidFill>
                <a:effectLst>
                  <a:glow rad="101600">
                    <a:schemeClr val="tx1">
                      <a:alpha val="60000"/>
                    </a:schemeClr>
                  </a:glow>
                  <a:outerShdw blurRad="50800" dist="38100" dir="2700000" algn="tl" rotWithShape="0">
                    <a:prstClr val="black">
                      <a:alpha val="40000"/>
                    </a:prstClr>
                  </a:outerShdw>
                </a:effectLst>
                <a:cs typeface="Traditional Arabic" pitchFamily="2" charset="-78"/>
              </a:rPr>
              <a:t>فَإِنَّهُ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ذِلُّ النَّهَارِ وَهَمُّ اللَّيْلِ</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5181600"/>
            <a:ext cx="8915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Wahai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anak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kesayanganku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takutlah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hutang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kehinaan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siang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kerungsingan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Snip Diagonal Corner Rectangle 7"/>
          <p:cNvSpPr/>
          <p:nvPr/>
        </p:nvSpPr>
        <p:spPr>
          <a:xfrm>
            <a:off x="381000" y="2819400"/>
            <a:ext cx="4876800" cy="762000"/>
          </a:xfrm>
          <a:prstGeom prst="snip2DiagRect">
            <a:avLst/>
          </a:prstGeom>
          <a:solidFill>
            <a:srgbClr val="FFD961"/>
          </a:solidFill>
          <a:ln>
            <a:solidFill>
              <a:schemeClr val="tx1"/>
            </a:solidFill>
          </a:ln>
          <a:effectLst/>
          <a:scene3d>
            <a:camera prst="orthographicFront">
              <a:rot lat="0" lon="0" rev="0"/>
            </a:camera>
            <a:lightRig rig="glow" dir="t">
              <a:rot lat="0" lon="0" rev="14100000"/>
            </a:lightRig>
          </a:scene3d>
          <a:sp3d prstMaterial="softEdge">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Lukmanul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Hakim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p>
        </p:txBody>
      </p:sp>
      <p:sp>
        <p:nvSpPr>
          <p:cNvPr id="9" name="Curved Down Arrow 8"/>
          <p:cNvSpPr/>
          <p:nvPr/>
        </p:nvSpPr>
        <p:spPr>
          <a:xfrm rot="915042">
            <a:off x="4953001" y="2882796"/>
            <a:ext cx="1143000" cy="609600"/>
          </a:xfrm>
          <a:prstGeom prst="curvedDownArrow">
            <a:avLst/>
          </a:prstGeom>
          <a:solidFill>
            <a:srgbClr val="00FF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1143000"/>
            <a:ext cx="6858000" cy="12192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Merosakkan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akhlak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berdusta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mungkir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janji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360402"/>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762000" y="1371600"/>
            <a:ext cx="914400" cy="838200"/>
          </a:xfrm>
          <a:prstGeom prst="teardrop">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800" dirty="0"/>
          </a:p>
        </p:txBody>
      </p:sp>
      <p:sp>
        <p:nvSpPr>
          <p:cNvPr id="6" name="Rectangle 5"/>
          <p:cNvSpPr/>
          <p:nvPr/>
        </p:nvSpPr>
        <p:spPr>
          <a:xfrm>
            <a:off x="0" y="3657600"/>
            <a:ext cx="9144000" cy="1323439"/>
          </a:xfrm>
          <a:prstGeom prst="rect">
            <a:avLst/>
          </a:prstGeom>
          <a:solidFill>
            <a:srgbClr val="002060">
              <a:alpha val="31000"/>
            </a:srgb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الرَّجُلَ إِذَا غَرِمَ، حَدَّثَ فَكَذَبَ، وَوَعَدَ فَأَخْلَفَ"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البُخَارِي)</a:t>
            </a:r>
            <a:endParaRPr lang="en-MY" sz="36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5257800"/>
            <a:ext cx="89154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Sesungguhnya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seseorang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berhutang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apabila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bercakap</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berdusta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apabila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berjanji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memungkiri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8" name="Snip Diagonal Corner Rectangle 7"/>
          <p:cNvSpPr/>
          <p:nvPr/>
        </p:nvSpPr>
        <p:spPr>
          <a:xfrm>
            <a:off x="381000" y="2667000"/>
            <a:ext cx="4724400" cy="762000"/>
          </a:xfrm>
          <a:prstGeom prst="snip2DiagRect">
            <a:avLst/>
          </a:prstGeom>
          <a:solidFill>
            <a:srgbClr val="FFD13F"/>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p>
        </p:txBody>
      </p:sp>
      <p:sp>
        <p:nvSpPr>
          <p:cNvPr id="9" name="Curved Down Arrow 8"/>
          <p:cNvSpPr/>
          <p:nvPr/>
        </p:nvSpPr>
        <p:spPr>
          <a:xfrm rot="706680">
            <a:off x="4927643" y="2846340"/>
            <a:ext cx="812713" cy="526034"/>
          </a:xfrm>
          <a:prstGeom prst="curvedDownArrow">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95400" y="934998"/>
            <a:ext cx="7315200" cy="1732002"/>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mengancam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sembahyang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jenazah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menanggung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2286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Teardrop 4"/>
          <p:cNvSpPr/>
          <p:nvPr/>
        </p:nvSpPr>
        <p:spPr>
          <a:xfrm>
            <a:off x="304800" y="1219200"/>
            <a:ext cx="914400" cy="838200"/>
          </a:xfrm>
          <a:prstGeom prst="teardrop">
            <a:avLst/>
          </a:prstGeom>
          <a:solidFill>
            <a:srgbClr val="00B0F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800" dirty="0"/>
          </a:p>
        </p:txBody>
      </p:sp>
      <p:sp>
        <p:nvSpPr>
          <p:cNvPr id="6" name="Rectangle 5"/>
          <p:cNvSpPr/>
          <p:nvPr/>
        </p:nvSpPr>
        <p:spPr>
          <a:xfrm>
            <a:off x="381000" y="2895600"/>
            <a:ext cx="8534400"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fontAlgn="base">
              <a:spcBef>
                <a:spcPct val="0"/>
              </a:spcBef>
              <a:spcAft>
                <a:spcPct val="0"/>
              </a:spcAft>
            </a:pP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Kemudian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dibawa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jenazah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ketiga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Baginda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untuk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disembahyangkan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lalu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Baginda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bertanya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adakah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meninggalkan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sesuatu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ar-SA"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fontAlgn="base">
              <a:spcBef>
                <a:spcPct val="0"/>
              </a:spcBef>
              <a:spcAft>
                <a:spcPct val="0"/>
              </a:spcAft>
            </a:pP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Sahabat</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menjawab</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ar-SA"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fontAlgn="base">
              <a:spcBef>
                <a:spcPct val="0"/>
              </a:spcBef>
              <a:spcAft>
                <a:spcPct val="0"/>
              </a:spcAft>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Baginda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bertanya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lagi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adakah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menanggung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hutang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Sahabat</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menjawab</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sebanyak</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tiga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dinar,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lalu</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ar-SA"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fontAlgn="base">
              <a:spcBef>
                <a:spcPct val="0"/>
              </a:spcBef>
              <a:spcAft>
                <a:spcPct val="0"/>
              </a:spcAft>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Baginda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bersabda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Sembahyanglah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jenazah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kawan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lalu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ar-SA"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fontAlgn="base">
              <a:spcBef>
                <a:spcPct val="0"/>
              </a:spcBef>
              <a:spcAft>
                <a:spcPct val="0"/>
              </a:spcAft>
            </a:pP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Abu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Qatadah</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berkata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Sembahnyanglah</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Ya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Rasulullah</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kerana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hutangnya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saya</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tangung</a:t>
            </a:r>
            <a:r>
              <a:rPr lang="en-US"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endParaRPr lang="ar-SA" sz="2000"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a:p>
            <a:pPr lvl="0" algn="ctr" fontAlgn="base">
              <a:spcBef>
                <a:spcPct val="0"/>
              </a:spcBef>
              <a:spcAft>
                <a:spcPct val="0"/>
              </a:spcAft>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Barulah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Rasulullah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S.A.W.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en</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yembahyangkannya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p>
          <a:p>
            <a:pPr lvl="0" algn="ctr" fontAlgn="base">
              <a:spcBef>
                <a:spcPct val="0"/>
              </a:spcBef>
              <a:spcAft>
                <a:spcPct val="0"/>
              </a:spcAft>
            </a:pPr>
            <a:r>
              <a:rPr lang="en-US" sz="2000" dirty="0"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000" dirty="0" err="1"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Hadis</a:t>
            </a:r>
            <a:r>
              <a:rPr lang="en-US" sz="2000" dirty="0"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Riwayat</a:t>
            </a:r>
            <a:r>
              <a:rPr lang="en-US" sz="2000" dirty="0"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err="1"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Bukhari</a:t>
            </a:r>
            <a:r>
              <a:rPr lang="en-US" sz="2000" dirty="0"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000" dirty="0" smtClean="0">
              <a:ln>
                <a:solidFill>
                  <a:sysClr val="windowText" lastClr="000000"/>
                </a:solidFill>
              </a:ln>
              <a:solidFill>
                <a:srgbClr val="00B050"/>
              </a:solidFill>
              <a:effectLst>
                <a:glow rad="101600">
                  <a:schemeClr val="bg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1143000"/>
            <a:ext cx="6858000" cy="12192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diampunkan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sekalipun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syahid</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melunaskan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360402"/>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3810000"/>
            <a:ext cx="9144000" cy="830997"/>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"يُغْفَرُ لِلشَّهِيدِ كُلُّ ذَنْبٍ إِلاَّ الدَّيْنَ" </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32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5257800"/>
            <a:ext cx="91440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Semua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dosa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syahid</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diampunkan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oleh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kecuali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hutangnya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Hadis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Riwayat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Muslim)</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Snip Diagonal Corner Rectangle 6"/>
          <p:cNvSpPr/>
          <p:nvPr/>
        </p:nvSpPr>
        <p:spPr>
          <a:xfrm>
            <a:off x="381000" y="2667000"/>
            <a:ext cx="4495800" cy="762000"/>
          </a:xfrm>
          <a:prstGeom prst="snip2Diag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000" dirty="0"/>
          </a:p>
        </p:txBody>
      </p:sp>
      <p:sp>
        <p:nvSpPr>
          <p:cNvPr id="8" name="Curved Down Arrow 7"/>
          <p:cNvSpPr/>
          <p:nvPr/>
        </p:nvSpPr>
        <p:spPr>
          <a:xfrm rot="1067982">
            <a:off x="4812806" y="2800041"/>
            <a:ext cx="1219200" cy="609600"/>
          </a:xfrm>
          <a:prstGeom prst="curvedDown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Diamond 8"/>
          <p:cNvSpPr/>
          <p:nvPr/>
        </p:nvSpPr>
        <p:spPr>
          <a:xfrm>
            <a:off x="685800" y="1219200"/>
            <a:ext cx="1066800" cy="990600"/>
          </a:xfrm>
          <a:prstGeom prst="diamond">
            <a:avLst/>
          </a:prstGeom>
          <a:solidFill>
            <a:srgbClr val="FFFF66"/>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1</a:t>
            </a:r>
            <a:endParaRPr lang="en-MY" sz="2800" dirty="0"/>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1143000"/>
            <a:ext cx="6858000" cy="12192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erhalang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memasuki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3810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3810000"/>
            <a:ext cx="9144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meninggal</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dunia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keadaan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terbebas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perkara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masuk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syurga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iaitu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Bebas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sombong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khianat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hutang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p>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(H.R.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Ibnu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Majah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Tirmidzi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Snip Diagonal Corner Rectangle 5"/>
          <p:cNvSpPr/>
          <p:nvPr/>
        </p:nvSpPr>
        <p:spPr>
          <a:xfrm>
            <a:off x="381000" y="2667000"/>
            <a:ext cx="4495800" cy="762000"/>
          </a:xfrm>
          <a:prstGeom prst="snip2Diag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bermaksud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p>
        </p:txBody>
      </p:sp>
      <p:sp>
        <p:nvSpPr>
          <p:cNvPr id="7" name="Curved Down Arrow 6"/>
          <p:cNvSpPr/>
          <p:nvPr/>
        </p:nvSpPr>
        <p:spPr>
          <a:xfrm>
            <a:off x="4572000" y="2667000"/>
            <a:ext cx="1219200" cy="609600"/>
          </a:xfrm>
          <a:prstGeom prst="curvedDown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Diamond 7"/>
          <p:cNvSpPr/>
          <p:nvPr/>
        </p:nvSpPr>
        <p:spPr>
          <a:xfrm>
            <a:off x="685800" y="1219200"/>
            <a:ext cx="1066800" cy="990600"/>
          </a:xfrm>
          <a:prstGeom prst="diamond">
            <a:avLst/>
          </a:prstGeom>
          <a:solidFill>
            <a:srgbClr val="FFFF66"/>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2</a:t>
            </a:r>
            <a:endParaRPr lang="en-MY" sz="2800" dirty="0"/>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905000" y="1143000"/>
            <a:ext cx="6858000" cy="12192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Roh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melunaskan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ditempatkannya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mulia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436602"/>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5181600"/>
            <a:ext cx="8915400" cy="11387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Roh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mukmin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bergantung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hutangnya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hingga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dilunaskannya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p>
          <a:p>
            <a:pPr lvl="0" algn="ctr" fontAlgn="base">
              <a:spcBef>
                <a:spcPct val="0"/>
              </a:spcBef>
              <a:spcAft>
                <a:spcPct val="0"/>
              </a:spcAft>
            </a:pP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(H.R.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Ibnu</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Majah</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a:t>
            </a:r>
            <a:r>
              <a:rPr lang="en-US"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Tirmidzi</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6" name="Snip Diagonal Corner Rectangle 5"/>
          <p:cNvSpPr/>
          <p:nvPr/>
        </p:nvSpPr>
        <p:spPr>
          <a:xfrm>
            <a:off x="381000" y="2667000"/>
            <a:ext cx="4495800" cy="762000"/>
          </a:xfrm>
          <a:prstGeom prst="snip2Diag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p>
        </p:txBody>
      </p:sp>
      <p:sp>
        <p:nvSpPr>
          <p:cNvPr id="7" name="Curved Down Arrow 6"/>
          <p:cNvSpPr/>
          <p:nvPr/>
        </p:nvSpPr>
        <p:spPr>
          <a:xfrm>
            <a:off x="4724400" y="2667000"/>
            <a:ext cx="1219200" cy="609600"/>
          </a:xfrm>
          <a:prstGeom prst="curvedDownArrow">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Diamond 7"/>
          <p:cNvSpPr/>
          <p:nvPr/>
        </p:nvSpPr>
        <p:spPr>
          <a:xfrm>
            <a:off x="685800" y="1219200"/>
            <a:ext cx="1066800" cy="990600"/>
          </a:xfrm>
          <a:prstGeom prst="diamond">
            <a:avLst/>
          </a:prstGeom>
          <a:solidFill>
            <a:srgbClr val="FFFF66"/>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3</a:t>
            </a:r>
            <a:endParaRPr lang="en-MY" sz="2800" dirty="0"/>
          </a:p>
        </p:txBody>
      </p:sp>
      <p:sp>
        <p:nvSpPr>
          <p:cNvPr id="9" name="Rectangle 8"/>
          <p:cNvSpPr/>
          <p:nvPr/>
        </p:nvSpPr>
        <p:spPr>
          <a:xfrm>
            <a:off x="0" y="3657600"/>
            <a:ext cx="9144000" cy="830997"/>
          </a:xfrm>
          <a:prstGeom prst="rect">
            <a:avLst/>
          </a:prstGeom>
          <a:solidFill>
            <a:srgbClr val="002060">
              <a:alpha val="31000"/>
            </a:srgbClr>
          </a:solidFill>
        </p:spPr>
        <p:txBody>
          <a:bodyPr wrap="square">
            <a:spAutoFit/>
          </a:bodyPr>
          <a:lstStyle/>
          <a:p>
            <a:pPr algn="ctr" rtl="1"/>
            <a:r>
              <a:rPr lang="ar-SA" sz="4800" b="1" dirty="0" smtClean="0">
                <a:solidFill>
                  <a:srgbClr val="FFFF00"/>
                </a:solidFill>
                <a:effectLst>
                  <a:glow rad="101600">
                    <a:schemeClr val="tx1">
                      <a:alpha val="60000"/>
                    </a:schemeClr>
                  </a:glow>
                </a:effectLst>
                <a:cs typeface="Traditional Arabic" pitchFamily="2" charset="-78"/>
              </a:rPr>
              <a:t>"نَفْسُ الْمُؤْمِنِ مُعَلَّقَةٌ بِدَيْنِهِ حَتَّى يُقْضَى عَنْهُ</a:t>
            </a:r>
            <a:r>
              <a:rPr lang="ar-SA" sz="4800" b="1" dirty="0" smtClean="0">
                <a:solidFill>
                  <a:srgbClr val="FFFF00"/>
                </a:solidFill>
                <a:effectLst>
                  <a:glow rad="101600">
                    <a:schemeClr val="tx1">
                      <a:alpha val="60000"/>
                    </a:schemeClr>
                  </a:glow>
                </a:effectLst>
                <a:cs typeface="Traditional Arabic" pitchFamily="2" charset="-78"/>
              </a:rPr>
              <a:t>"</a:t>
            </a:r>
            <a:endParaRPr lang="en-MY" sz="4800" dirty="0" smtClean="0">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95400" y="1066800"/>
            <a:ext cx="7543800" cy="1752600"/>
          </a:xfrm>
          <a:prstGeom prst="roundRect">
            <a:avLst>
              <a:gd name="adj" fmla="val 19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Pahala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kebaikan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menanggung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tebusan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Kiamat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228600"/>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Berhutang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Diamond 4"/>
          <p:cNvSpPr/>
          <p:nvPr/>
        </p:nvSpPr>
        <p:spPr>
          <a:xfrm>
            <a:off x="228600" y="1219200"/>
            <a:ext cx="990600" cy="990600"/>
          </a:xfrm>
          <a:prstGeom prst="diamond">
            <a:avLst/>
          </a:prstGeom>
          <a:solidFill>
            <a:srgbClr val="FFFF66"/>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4</a:t>
            </a:r>
            <a:endParaRPr lang="en-MY" sz="2800" dirty="0"/>
          </a:p>
        </p:txBody>
      </p:sp>
      <p:sp>
        <p:nvSpPr>
          <p:cNvPr id="6" name="Rectangle 5"/>
          <p:cNvSpPr/>
          <p:nvPr/>
        </p:nvSpPr>
        <p:spPr>
          <a:xfrm>
            <a:off x="0" y="4843552"/>
            <a:ext cx="9144000" cy="18620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spcBef>
                <a:spcPct val="0"/>
              </a:spcBef>
              <a:spcAft>
                <a:spcPct val="0"/>
              </a:spcAft>
            </a:pP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meninggal</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dunia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dalam</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keadaan</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menanggung</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hutang</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Dinar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atau</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Dirham,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dilunaskannya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diambil</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kebaikannya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kerana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sana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lagi</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Dinar </a:t>
            </a:r>
            <a:r>
              <a:rPr lang="en-US" sz="23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Dirham</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ar-SA"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3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(H.R. </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Ibnu</a:t>
            </a:r>
            <a:r>
              <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Majah</a:t>
            </a:r>
            <a:r>
              <a:rPr lang="en-US"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7" name="Rectangle 6"/>
          <p:cNvSpPr/>
          <p:nvPr/>
        </p:nvSpPr>
        <p:spPr>
          <a:xfrm>
            <a:off x="990600" y="3354050"/>
            <a:ext cx="7772400" cy="1446550"/>
          </a:xfrm>
          <a:prstGeom prst="rect">
            <a:avLst/>
          </a:prstGeom>
          <a:solidFill>
            <a:srgbClr val="002060">
              <a:alpha val="31000"/>
            </a:srgbClr>
          </a:solidFill>
        </p:spPr>
        <p:txBody>
          <a:bodyPr wrap="square">
            <a:spAutoFit/>
          </a:bodyPr>
          <a:lstStyle/>
          <a:p>
            <a:pPr algn="ctr" rtl="1"/>
            <a:r>
              <a:rPr lang="ar-SA" sz="4400" b="1" dirty="0" smtClean="0">
                <a:solidFill>
                  <a:srgbClr val="FFFF00"/>
                </a:solidFill>
                <a:effectLst>
                  <a:glow rad="101600">
                    <a:schemeClr val="tx1">
                      <a:alpha val="60000"/>
                    </a:schemeClr>
                  </a:glow>
                </a:effectLst>
                <a:cs typeface="Traditional Arabic" pitchFamily="2" charset="-78"/>
              </a:rPr>
              <a:t>"مَنْ مَاتَ وَعَلَيْهِ دِينَارٌ أَوْ </a:t>
            </a:r>
            <a:r>
              <a:rPr lang="ar-SA" sz="4400" b="1" dirty="0" smtClean="0">
                <a:solidFill>
                  <a:srgbClr val="FFFF00"/>
                </a:solidFill>
                <a:effectLst>
                  <a:glow rad="101600">
                    <a:schemeClr val="tx1">
                      <a:alpha val="60000"/>
                    </a:schemeClr>
                  </a:glow>
                </a:effectLst>
                <a:cs typeface="Traditional Arabic" pitchFamily="2" charset="-78"/>
              </a:rPr>
              <a:t>دِرْهَمٌ، </a:t>
            </a:r>
            <a:r>
              <a:rPr lang="ar-SA" sz="4400" b="1" dirty="0" smtClean="0">
                <a:solidFill>
                  <a:srgbClr val="FFFF00"/>
                </a:solidFill>
                <a:effectLst>
                  <a:glow rad="101600">
                    <a:schemeClr val="tx1">
                      <a:alpha val="60000"/>
                    </a:schemeClr>
                  </a:glow>
                </a:effectLst>
                <a:cs typeface="Traditional Arabic" pitchFamily="2" charset="-78"/>
              </a:rPr>
              <a:t>قُضِىَ مِنْ </a:t>
            </a:r>
            <a:r>
              <a:rPr lang="ar-SA" sz="4400" b="1" dirty="0" smtClean="0">
                <a:solidFill>
                  <a:srgbClr val="FFFF00"/>
                </a:solidFill>
                <a:effectLst>
                  <a:glow rad="101600">
                    <a:schemeClr val="tx1">
                      <a:alpha val="60000"/>
                    </a:schemeClr>
                  </a:glow>
                </a:effectLst>
                <a:cs typeface="Traditional Arabic" pitchFamily="2" charset="-78"/>
              </a:rPr>
              <a:t>حَسَنَاتِهِ، لَيْسَ </a:t>
            </a:r>
            <a:r>
              <a:rPr lang="ar-SA" sz="4400" b="1" dirty="0" smtClean="0">
                <a:solidFill>
                  <a:srgbClr val="FFFF00"/>
                </a:solidFill>
                <a:effectLst>
                  <a:glow rad="101600">
                    <a:schemeClr val="tx1">
                      <a:alpha val="60000"/>
                    </a:schemeClr>
                  </a:glow>
                </a:effectLst>
                <a:cs typeface="Traditional Arabic" pitchFamily="2" charset="-78"/>
              </a:rPr>
              <a:t>ثَمَّ دِينَارٌ وَلاَ دِرْهَمٌ</a:t>
            </a:r>
            <a:r>
              <a:rPr lang="ar-SA" sz="4400" b="1" dirty="0" smtClean="0">
                <a:solidFill>
                  <a:srgbClr val="FFFF00"/>
                </a:solidFill>
                <a:effectLst>
                  <a:glow rad="101600">
                    <a:schemeClr val="tx1">
                      <a:alpha val="60000"/>
                    </a:schemeClr>
                  </a:glow>
                </a:effectLst>
                <a:cs typeface="Traditional Arabic" pitchFamily="2" charset="-78"/>
              </a:rPr>
              <a:t>"</a:t>
            </a:r>
            <a:endParaRPr lang="en-MY" sz="4400" dirty="0" smtClean="0">
              <a:solidFill>
                <a:srgbClr val="FFFF00"/>
              </a:solidFill>
              <a:effectLst>
                <a:glow rad="101600">
                  <a:schemeClr val="tx1">
                    <a:alpha val="60000"/>
                  </a:schemeClr>
                </a:glow>
              </a:effectLst>
              <a:cs typeface="Traditional Arabic" pitchFamily="2" charset="-78"/>
            </a:endParaRPr>
          </a:p>
        </p:txBody>
      </p:sp>
      <p:sp>
        <p:nvSpPr>
          <p:cNvPr id="8" name="Snip Diagonal Corner Rectangle 7"/>
          <p:cNvSpPr/>
          <p:nvPr/>
        </p:nvSpPr>
        <p:spPr>
          <a:xfrm>
            <a:off x="228600" y="2743200"/>
            <a:ext cx="3657600" cy="533400"/>
          </a:xfrm>
          <a:prstGeom prst="snip2DiagRect">
            <a:avLst/>
          </a:prstGeom>
          <a:solidFill>
            <a:srgbClr val="A7FF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a:t>
            </a:r>
            <a:r>
              <a:rPr lang="en-US" sz="2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000" dirty="0"/>
          </a:p>
        </p:txBody>
      </p:sp>
      <p:sp>
        <p:nvSpPr>
          <p:cNvPr id="9" name="Curved Down Arrow 8"/>
          <p:cNvSpPr/>
          <p:nvPr/>
        </p:nvSpPr>
        <p:spPr>
          <a:xfrm>
            <a:off x="3733800" y="2743200"/>
            <a:ext cx="838200" cy="457200"/>
          </a:xfrm>
          <a:prstGeom prst="curved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381000"/>
            <a:ext cx="8813405" cy="553998"/>
          </a:xfrm>
          <a:prstGeom prst="rect">
            <a:avLst/>
          </a:prstGeom>
        </p:spPr>
        <p:txBody>
          <a:bodyPr wrap="square">
            <a:spAutoFit/>
          </a:bodyPr>
          <a:lstStyle/>
          <a:p>
            <a:pPr algn="ctr">
              <a:defRPr/>
            </a:pP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30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endParaRPr lang="en-US" sz="30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3"/>
          <p:cNvSpPr/>
          <p:nvPr/>
        </p:nvSpPr>
        <p:spPr>
          <a:xfrm>
            <a:off x="2057400" y="5029200"/>
            <a:ext cx="5867400" cy="1143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berniat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jahat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melunaskan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4"/>
          <p:cNvSpPr/>
          <p:nvPr/>
        </p:nvSpPr>
        <p:spPr>
          <a:xfrm>
            <a:off x="1981200" y="3352800"/>
            <a:ext cx="5867400" cy="1143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menangguhkan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bayaran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5"/>
          <p:cNvSpPr/>
          <p:nvPr/>
        </p:nvSpPr>
        <p:spPr>
          <a:xfrm>
            <a:off x="1981200" y="1676400"/>
            <a:ext cx="58674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Wajib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melunaskannya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segera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hevron 6"/>
          <p:cNvSpPr/>
          <p:nvPr/>
        </p:nvSpPr>
        <p:spPr>
          <a:xfrm>
            <a:off x="1295400" y="1905000"/>
            <a:ext cx="533400" cy="762000"/>
          </a:xfrm>
          <a:prstGeom prst="chevron">
            <a:avLst/>
          </a:prstGeom>
          <a:solidFill>
            <a:srgbClr val="FFFF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Chevron 7"/>
          <p:cNvSpPr/>
          <p:nvPr/>
        </p:nvSpPr>
        <p:spPr>
          <a:xfrm>
            <a:off x="1371600" y="5257800"/>
            <a:ext cx="533400" cy="762000"/>
          </a:xfrm>
          <a:prstGeom prst="chevron">
            <a:avLst/>
          </a:prstGeom>
          <a:solidFill>
            <a:srgbClr val="FFFF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Chevron 8"/>
          <p:cNvSpPr/>
          <p:nvPr/>
        </p:nvSpPr>
        <p:spPr>
          <a:xfrm>
            <a:off x="1295400" y="3505200"/>
            <a:ext cx="533400" cy="762000"/>
          </a:xfrm>
          <a:prstGeom prst="chevron">
            <a:avLst/>
          </a:prstGeom>
          <a:solidFill>
            <a:srgbClr val="FFFF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58650"/>
            <a:ext cx="9144000" cy="1692771"/>
          </a:xfrm>
          <a:prstGeom prst="rect">
            <a:avLst/>
          </a:prstGeom>
          <a:solidFill>
            <a:srgbClr val="002060">
              <a:alpha val="13000"/>
            </a:srgbClr>
          </a:solidFill>
        </p:spPr>
        <p:txBody>
          <a:bodyPr wrap="square">
            <a:spAutoFit/>
          </a:bodyPr>
          <a:lstStyle/>
          <a:p>
            <a:pPr algn="ctr" rtl="1" fontAlgn="auto">
              <a:spcBef>
                <a:spcPts val="0"/>
              </a:spcBef>
              <a:spcAft>
                <a:spcPts val="0"/>
              </a:spcAft>
              <a:defRPr/>
            </a:pPr>
            <a:r>
              <a:rPr lang="ar-SA" sz="10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a:t>
            </a:r>
            <a:r>
              <a:rPr lang="ar-SA" sz="10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0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790182"/>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469513"/>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459700"/>
            <a:ext cx="89497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136100"/>
            <a:ext cx="8686800" cy="28931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mengambil</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harta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berhasrat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hendak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membayar</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semula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menolongnya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untuk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membayarkannya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sesiapa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mengambilnya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berhasrat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hendak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mengkhianatinya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membinasakannya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(H.R.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Bukhari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457200"/>
            <a:ext cx="8813405" cy="584775"/>
          </a:xfrm>
          <a:prstGeom prst="rect">
            <a:avLst/>
          </a:prstGeom>
        </p:spPr>
        <p:txBody>
          <a:bodyPr wrap="square">
            <a:spAutoFit/>
          </a:bodyPr>
          <a:lstStyle/>
          <a:p>
            <a:pPr algn="ctr">
              <a:defRPr/>
            </a:pP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Kesimpulan</a:t>
            </a:r>
            <a:endParaRPr lang="en-US" sz="4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Snip Diagonal Corner Rectangle 3"/>
          <p:cNvSpPr/>
          <p:nvPr/>
        </p:nvSpPr>
        <p:spPr>
          <a:xfrm>
            <a:off x="457200" y="1447800"/>
            <a:ext cx="8382000" cy="5105400"/>
          </a:xfrm>
          <a:prstGeom prst="snip2Diag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bersifat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qana’ah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iaitu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memadai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redha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kurniaan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p>
          <a:p>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Cuba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menyesuaikan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sesekali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hawa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nafsu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bermegah-megah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meniru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mewah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melebihi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kemampuan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endParaRPr lang="en-MY" dirty="0"/>
          </a:p>
        </p:txBody>
      </p:sp>
      <p:sp>
        <p:nvSpPr>
          <p:cNvPr id="5" name="Notched Right Arrow 4"/>
          <p:cNvSpPr/>
          <p:nvPr/>
        </p:nvSpPr>
        <p:spPr>
          <a:xfrm>
            <a:off x="762000" y="19050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Notched Right Arrow 5"/>
          <p:cNvSpPr/>
          <p:nvPr/>
        </p:nvSpPr>
        <p:spPr>
          <a:xfrm>
            <a:off x="762000" y="44196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Notched Right Arrow 6"/>
          <p:cNvSpPr/>
          <p:nvPr/>
        </p:nvSpPr>
        <p:spPr>
          <a:xfrm>
            <a:off x="762000" y="3276600"/>
            <a:ext cx="838200" cy="533400"/>
          </a:xfrm>
          <a:prstGeom prst="notch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76200"/>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Nahl</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3365480"/>
            <a:ext cx="91440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melebihkan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sebahagian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sebahagian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lain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rezeki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dikurniakannya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diberi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kelebihan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memberikan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sebahagian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kelebihan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hartanya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hamba-hamba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supaya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dapat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mempunyai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mereka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tergamak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mengingkari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nikmat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perbuatan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syirik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066800"/>
            <a:ext cx="9144000" cy="2215991"/>
          </a:xfrm>
          <a:prstGeom prst="rect">
            <a:avLst/>
          </a:prstGeom>
          <a:solidFill>
            <a:srgbClr val="002060">
              <a:alpha val="31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فَضَّلَ بَعْضَكُمْ عَلَى بَعْضٍ فِي الْرِّزْقِ فَمَا الَّذِينَ فُضِّلُواْ بِرَآدِّي رِزْقِهِمْ عَلَى مَا مَلَكَتْ أَيْمَانُهُمْ فَهُمْ فِيهِ سَوَاء أَفَبِنِعْمَةِ اللّهِ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يَجْحَدُونَ.</a:t>
            </a:r>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4576" y="1447800"/>
            <a:ext cx="8388424" cy="4154984"/>
          </a:xfrm>
          <a:prstGeom prst="rect">
            <a:avLst/>
          </a:prstGeom>
          <a:solidFill>
            <a:srgbClr val="92D050">
              <a:alpha val="37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3406201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647674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381000"/>
            <a:ext cx="8839200" cy="553998"/>
          </a:xfrm>
          <a:prstGeom prst="rect">
            <a:avLst/>
          </a:prstGeom>
        </p:spPr>
        <p:txBody>
          <a:bodyPr>
            <a:spAutoFit/>
          </a:bodyPr>
          <a:lstStyle/>
          <a:p>
            <a:pPr algn="ctr">
              <a:defRPr/>
            </a:pP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828800"/>
            <a:ext cx="91440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23528" y="4942582"/>
            <a:ext cx="8572528" cy="101566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0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a:defRPr/>
            </a:pPr>
            <a:r>
              <a:rPr lang="en-US" sz="3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0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0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183250"/>
            <a:ext cx="9144000" cy="1569660"/>
          </a:xfrm>
          <a:prstGeom prst="rect">
            <a:avLst/>
          </a:prstGeom>
          <a:solidFill>
            <a:srgbClr val="002060">
              <a:alpha val="20000"/>
            </a:srgb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وَأَشْـهَـدُ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 اللهِ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400110"/>
            <a:ext cx="7500990" cy="615553"/>
          </a:xfrm>
          <a:prstGeom prst="rect">
            <a:avLst/>
          </a:prstGeom>
        </p:spPr>
        <p:txBody>
          <a:bodyPr wrap="square">
            <a:spAutoFit/>
          </a:bodyPr>
          <a:lstStyle/>
          <a:p>
            <a:pPr algn="ctr">
              <a:defRPr/>
            </a:pPr>
            <a:r>
              <a:rPr lang="en-US" sz="34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4174629"/>
            <a:ext cx="8643998" cy="169277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496" y="1979474"/>
            <a:ext cx="9029760" cy="1569660"/>
          </a:xfrm>
          <a:prstGeom prst="rect">
            <a:avLst/>
          </a:prstGeom>
          <a:solidFill>
            <a:srgbClr val="002060">
              <a:alpha val="27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اللَّهُـمَّ صَلِّ وَسَلِّـمْ وَبَارِكْ عَلَى سَيِّدِنَا وَشَفِيْعِنَا مُحَمَّدٍ، وَعَلَى آلِهِ وَأَصْحَابِهِ أَجْمَعِينَ.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43400"/>
            <a:ext cx="8286808" cy="181588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26484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421957"/>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228600" y="4441448"/>
            <a:ext cx="8763000" cy="89255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hiasilah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sifat-sifat</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terpuji</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165627"/>
            <a:ext cx="9144000" cy="923330"/>
          </a:xfrm>
          <a:prstGeom prst="rect">
            <a:avLst/>
          </a:prstGeom>
          <a:solidFill>
            <a:schemeClr val="tx1">
              <a:lumMod val="50000"/>
              <a:lumOff val="50000"/>
              <a:alpha val="52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وَكُو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نُوا مَعَ الصَّادِقِينَ.</a:t>
            </a:r>
            <a:endPar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15679"/>
            <a:ext cx="9144000" cy="1569660"/>
          </a:xfrm>
          <a:prstGeom prst="rect">
            <a:avLst/>
          </a:prstGeom>
          <a:solidFill>
            <a:srgbClr val="002060">
              <a:alpha val="26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لاَ إِلَهَ إِلاَّ اللهُ وَحْدَهُ لاَ شَرِيكَ 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نَبِيَّنَا وَحَبِيْبَنَا محمداً عَبْدُ اللهِ وَرَسُوْلُهُ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الْمُجْتَبىَ</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3810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28600" y="422154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00B0F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743481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1438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a:xfrm>
            <a:off x="457200" y="2027237"/>
            <a:ext cx="8229600" cy="4525963"/>
          </a:xfrm>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38041" y="1457121"/>
            <a:ext cx="8532440"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59489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45596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735952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2454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26552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221809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7388547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906091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2990" y="1600200"/>
            <a:ext cx="9029760" cy="2308324"/>
          </a:xfrm>
          <a:prstGeom prst="rect">
            <a:avLst/>
          </a:prstGeom>
          <a:solidFill>
            <a:srgbClr val="002060">
              <a:alpha val="27000"/>
            </a:srgb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وَمَوْلاَنَا مُحَمَّدٍ النَّبِيِّ الْمُصْطَفَى، وَعَلَى آَلِهِ وَأَصْحَابِهِ مَصَابِيْحِ الدُّجَى، وَالتَّابِعِيْنَ لَهُمْ بِإِحْسَانِ فِي الْآَخِرَةِ وَالْأُوْلَى.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30791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304800"/>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71589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508960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558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Rectangle 1"/>
          <p:cNvSpPr/>
          <p:nvPr/>
        </p:nvSpPr>
        <p:spPr>
          <a:xfrm>
            <a:off x="0" y="830044"/>
            <a:ext cx="9144000" cy="5878532"/>
          </a:xfrm>
          <a:prstGeom prst="rect">
            <a:avLst/>
          </a:prstGeom>
          <a:solidFill>
            <a:schemeClr val="bg1">
              <a:alpha val="56000"/>
            </a:schemeClr>
          </a:solidFill>
        </p:spPr>
        <p:txBody>
          <a:bodyPr wrap="square">
            <a:spAutoFit/>
          </a:bodyPr>
          <a:lstStyle/>
          <a:p>
            <a:pPr algn="ctr"/>
            <a:r>
              <a:rPr lang="en-MY" sz="1600" b="1" dirty="0">
                <a:solidFill>
                  <a:prstClr val="black"/>
                </a:solidFill>
                <a:effectLst>
                  <a:outerShdw blurRad="38100" dist="38100" dir="2700000" algn="tl">
                    <a:srgbClr val="000000">
                      <a:alpha val="43137"/>
                    </a:srgbClr>
                  </a:outerShdw>
                </a:effectLst>
              </a:rPr>
              <a:t>INTISARI KHUTBAH JUMAAT PADA </a:t>
            </a:r>
            <a:r>
              <a:rPr lang="en-MY" sz="1600" b="1" dirty="0" smtClean="0">
                <a:solidFill>
                  <a:prstClr val="black"/>
                </a:solidFill>
                <a:effectLst>
                  <a:outerShdw blurRad="38100" dist="38100" dir="2700000" algn="tl">
                    <a:srgbClr val="000000">
                      <a:alpha val="43137"/>
                    </a:srgbClr>
                  </a:outerShdw>
                </a:effectLst>
              </a:rPr>
              <a:t>11/08/2017</a:t>
            </a:r>
            <a:endParaRPr lang="en-MY" sz="1600" b="1" dirty="0">
              <a:solidFill>
                <a:prstClr val="black"/>
              </a:solidFill>
              <a:effectLst>
                <a:outerShdw blurRad="38100" dist="38100" dir="2700000" algn="tl">
                  <a:srgbClr val="000000">
                    <a:alpha val="43137"/>
                  </a:srgbClr>
                </a:outerShdw>
              </a:effectLst>
            </a:endParaRPr>
          </a:p>
          <a:p>
            <a:pPr algn="ct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endParaRPr>
          </a:p>
          <a:p>
            <a:pPr algn="ct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rPr>
              <a:t>TAJUK</a:t>
            </a:r>
            <a:r>
              <a:rPr lang="en-MY" sz="2000" b="1" dirty="0">
                <a:solidFill>
                  <a:srgbClr val="FFFF00"/>
                </a:solidFill>
                <a:effectLst>
                  <a:glow rad="101600">
                    <a:prstClr val="black">
                      <a:alpha val="60000"/>
                    </a:prstClr>
                  </a:glow>
                  <a:outerShdw blurRad="38100" dist="38100" dir="2700000" algn="tl">
                    <a:srgbClr val="000000">
                      <a:alpha val="43137"/>
                    </a:srgbClr>
                  </a:outerShdw>
                </a:effectLst>
              </a:rPr>
              <a:t>: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rPr>
              <a:t>“BAHAYA BERHUTANG”</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endParaRPr>
          </a:p>
          <a:p>
            <a:pPr algn="ctr"/>
            <a:r>
              <a:rPr lang="en-MY" sz="1400" b="1" dirty="0" smtClean="0">
                <a:solidFill>
                  <a:prstClr val="black"/>
                </a:solidFill>
              </a:rPr>
              <a:t> </a:t>
            </a:r>
            <a:endParaRPr lang="en-MY" sz="1400" dirty="0" smtClean="0">
              <a:solidFill>
                <a:prstClr val="black"/>
              </a:solidFill>
            </a:endParaRPr>
          </a:p>
          <a:p>
            <a:pPr algn="just"/>
            <a:r>
              <a:rPr lang="en-MY" b="1" dirty="0" smtClean="0">
                <a:solidFill>
                  <a:prstClr val="black"/>
                </a:solidFill>
              </a:rPr>
              <a:t>1.    HUTANG </a:t>
            </a:r>
            <a:r>
              <a:rPr lang="en-MY" b="1" dirty="0">
                <a:solidFill>
                  <a:prstClr val="black"/>
                </a:solidFill>
              </a:rPr>
              <a:t>ADALAH SALAH SATU RENCAH KEHIDUPAN. </a:t>
            </a:r>
            <a:r>
              <a:rPr lang="en-MY" b="1" dirty="0" smtClean="0">
                <a:solidFill>
                  <a:prstClr val="black"/>
                </a:solidFill>
              </a:rPr>
              <a:t>DENGAN </a:t>
            </a:r>
            <a:r>
              <a:rPr lang="en-MY" b="1" dirty="0">
                <a:solidFill>
                  <a:prstClr val="black"/>
                </a:solidFill>
              </a:rPr>
              <a:t>ADANYA PERBEZAAN </a:t>
            </a:r>
            <a:r>
              <a:rPr lang="en-MY" b="1" dirty="0" smtClean="0">
                <a:solidFill>
                  <a:prstClr val="black"/>
                </a:solidFill>
              </a:rPr>
              <a:t>TARAF    </a:t>
            </a:r>
          </a:p>
          <a:p>
            <a:pPr algn="just"/>
            <a:r>
              <a:rPr lang="en-MY" b="1" dirty="0">
                <a:solidFill>
                  <a:prstClr val="black"/>
                </a:solidFill>
              </a:rPr>
              <a:t> </a:t>
            </a:r>
            <a:r>
              <a:rPr lang="en-MY" b="1" dirty="0" smtClean="0">
                <a:solidFill>
                  <a:prstClr val="black"/>
                </a:solidFill>
              </a:rPr>
              <a:t>      HIDUP</a:t>
            </a:r>
            <a:r>
              <a:rPr lang="en-MY" b="1" dirty="0">
                <a:solidFill>
                  <a:prstClr val="black"/>
                </a:solidFill>
              </a:rPr>
              <a:t>, WUJUDLAH KEJADIAN BERHUTANG. </a:t>
            </a:r>
            <a:r>
              <a:rPr lang="en-MY" b="1" dirty="0" smtClean="0">
                <a:solidFill>
                  <a:prstClr val="black"/>
                </a:solidFill>
              </a:rPr>
              <a:t>JUSTERU, </a:t>
            </a:r>
            <a:r>
              <a:rPr lang="en-MY" b="1" dirty="0">
                <a:solidFill>
                  <a:prstClr val="black"/>
                </a:solidFill>
              </a:rPr>
              <a:t>SYARIAT MEWUJUDKAN PERATURAN </a:t>
            </a:r>
            <a:endParaRPr lang="en-MY" b="1" dirty="0" smtClean="0">
              <a:solidFill>
                <a:prstClr val="black"/>
              </a:solidFill>
            </a:endParaRPr>
          </a:p>
          <a:p>
            <a:pPr algn="just"/>
            <a:r>
              <a:rPr lang="en-MY" b="1" dirty="0">
                <a:solidFill>
                  <a:prstClr val="black"/>
                </a:solidFill>
              </a:rPr>
              <a:t> </a:t>
            </a:r>
            <a:r>
              <a:rPr lang="en-MY" b="1" dirty="0" smtClean="0">
                <a:solidFill>
                  <a:prstClr val="black"/>
                </a:solidFill>
              </a:rPr>
              <a:t>      BERHUTANG DALAM </a:t>
            </a:r>
            <a:r>
              <a:rPr lang="en-MY" b="1" dirty="0">
                <a:solidFill>
                  <a:prstClr val="black"/>
                </a:solidFill>
              </a:rPr>
              <a:t>MUAMALAT</a:t>
            </a:r>
            <a:r>
              <a:rPr lang="en-MY" b="1" dirty="0" smtClean="0">
                <a:solidFill>
                  <a:prstClr val="black"/>
                </a:solidFill>
              </a:rPr>
              <a:t>.</a:t>
            </a:r>
          </a:p>
          <a:p>
            <a:pPr algn="just"/>
            <a:endParaRPr lang="en-MY" sz="900" b="1" dirty="0">
              <a:solidFill>
                <a:prstClr val="black"/>
              </a:solidFill>
            </a:endParaRPr>
          </a:p>
          <a:p>
            <a:pPr marL="342900" indent="-342900" algn="just">
              <a:buAutoNum type="arabicPeriod" startAt="2"/>
            </a:pPr>
            <a:r>
              <a:rPr lang="en-MY" b="1" dirty="0" smtClean="0">
                <a:solidFill>
                  <a:prstClr val="black"/>
                </a:solidFill>
              </a:rPr>
              <a:t>MESKIPUN </a:t>
            </a:r>
            <a:r>
              <a:rPr lang="en-MY" b="1" dirty="0">
                <a:solidFill>
                  <a:prstClr val="black"/>
                </a:solidFill>
              </a:rPr>
              <a:t>BERHUTANG </a:t>
            </a:r>
            <a:r>
              <a:rPr lang="en-MY" b="1" dirty="0" smtClean="0">
                <a:solidFill>
                  <a:prstClr val="black"/>
                </a:solidFill>
              </a:rPr>
              <a:t>DIHARUSKAN, </a:t>
            </a:r>
            <a:r>
              <a:rPr lang="en-MY" b="1" dirty="0">
                <a:solidFill>
                  <a:prstClr val="black"/>
                </a:solidFill>
              </a:rPr>
              <a:t>NAMUN </a:t>
            </a:r>
            <a:r>
              <a:rPr lang="en-MY" b="1" dirty="0" smtClean="0">
                <a:solidFill>
                  <a:prstClr val="black"/>
                </a:solidFill>
              </a:rPr>
              <a:t>IA TIDAK DIGALAKKAN.  SETIAP </a:t>
            </a:r>
            <a:r>
              <a:rPr lang="en-MY" b="1" dirty="0">
                <a:solidFill>
                  <a:prstClr val="black"/>
                </a:solidFill>
              </a:rPr>
              <a:t>ORANG PERLU BERBELANJA MENGIKUT </a:t>
            </a:r>
            <a:r>
              <a:rPr lang="en-MY" b="1" dirty="0" smtClean="0">
                <a:solidFill>
                  <a:prstClr val="black"/>
                </a:solidFill>
              </a:rPr>
              <a:t>KEMAMPUAN. </a:t>
            </a:r>
            <a:r>
              <a:rPr lang="en-MY" b="1" dirty="0">
                <a:solidFill>
                  <a:prstClr val="black"/>
                </a:solidFill>
              </a:rPr>
              <a:t>JIKA SANGAT TERDESAK </a:t>
            </a:r>
            <a:r>
              <a:rPr lang="en-MY" b="1" dirty="0" smtClean="0">
                <a:solidFill>
                  <a:prstClr val="black"/>
                </a:solidFill>
              </a:rPr>
              <a:t>BERHUTANG, </a:t>
            </a:r>
          </a:p>
          <a:p>
            <a:pPr algn="just"/>
            <a:r>
              <a:rPr lang="en-MY" b="1" dirty="0" smtClean="0">
                <a:solidFill>
                  <a:prstClr val="black"/>
                </a:solidFill>
              </a:rPr>
              <a:t>       IA </a:t>
            </a:r>
            <a:r>
              <a:rPr lang="en-MY" b="1" dirty="0">
                <a:solidFill>
                  <a:prstClr val="black"/>
                </a:solidFill>
              </a:rPr>
              <a:t>DIKIRA WAJAR</a:t>
            </a:r>
            <a:r>
              <a:rPr lang="en-MY" b="1" dirty="0" smtClean="0">
                <a:solidFill>
                  <a:prstClr val="black"/>
                </a:solidFill>
              </a:rPr>
              <a:t>.</a:t>
            </a:r>
          </a:p>
          <a:p>
            <a:pPr algn="just"/>
            <a:endParaRPr lang="en-MY" sz="900" b="1" dirty="0" smtClean="0">
              <a:solidFill>
                <a:prstClr val="black"/>
              </a:solidFill>
            </a:endParaRPr>
          </a:p>
          <a:p>
            <a:pPr algn="just"/>
            <a:r>
              <a:rPr lang="en-MY" b="1" dirty="0" smtClean="0">
                <a:solidFill>
                  <a:prstClr val="black"/>
                </a:solidFill>
              </a:rPr>
              <a:t>3.   BERHUTANG </a:t>
            </a:r>
            <a:r>
              <a:rPr lang="en-MY" b="1" dirty="0">
                <a:solidFill>
                  <a:prstClr val="black"/>
                </a:solidFill>
              </a:rPr>
              <a:t>TANPA KEWAJARAN MUNGKIN MEMBAWA </a:t>
            </a:r>
            <a:r>
              <a:rPr lang="en-MY" b="1" dirty="0" smtClean="0">
                <a:solidFill>
                  <a:prstClr val="black"/>
                </a:solidFill>
              </a:rPr>
              <a:t>AKIBAT SEPERTI </a:t>
            </a:r>
            <a:r>
              <a:rPr lang="en-MY" b="1" dirty="0">
                <a:solidFill>
                  <a:prstClr val="black"/>
                </a:solidFill>
              </a:rPr>
              <a:t>BERIKUT</a:t>
            </a:r>
            <a:r>
              <a:rPr lang="en-MY" b="1" dirty="0" smtClean="0">
                <a:solidFill>
                  <a:prstClr val="black"/>
                </a:solidFill>
              </a:rPr>
              <a:t>:</a:t>
            </a:r>
          </a:p>
          <a:p>
            <a:pPr algn="just"/>
            <a:endParaRPr lang="en-MY" sz="900" b="1" dirty="0">
              <a:solidFill>
                <a:prstClr val="black"/>
              </a:solidFill>
            </a:endParaRPr>
          </a:p>
          <a:p>
            <a:pPr algn="just"/>
            <a:r>
              <a:rPr lang="en-MY" b="1" dirty="0" smtClean="0">
                <a:solidFill>
                  <a:prstClr val="black"/>
                </a:solidFill>
              </a:rPr>
              <a:t>        i.      KEMUNGKINAN </a:t>
            </a:r>
            <a:r>
              <a:rPr lang="en-MY" b="1" dirty="0">
                <a:solidFill>
                  <a:prstClr val="black"/>
                </a:solidFill>
              </a:rPr>
              <a:t>MENJADI MUFLIS</a:t>
            </a:r>
            <a:r>
              <a:rPr lang="en-MY" b="1" dirty="0" smtClean="0">
                <a:solidFill>
                  <a:prstClr val="black"/>
                </a:solidFill>
              </a:rPr>
              <a:t>.</a:t>
            </a:r>
          </a:p>
          <a:p>
            <a:pPr algn="just"/>
            <a:r>
              <a:rPr lang="en-MY" b="1" dirty="0">
                <a:solidFill>
                  <a:prstClr val="black"/>
                </a:solidFill>
              </a:rPr>
              <a:t> </a:t>
            </a:r>
            <a:r>
              <a:rPr lang="en-MY" b="1" dirty="0" smtClean="0">
                <a:solidFill>
                  <a:prstClr val="black"/>
                </a:solidFill>
              </a:rPr>
              <a:t>      ii.      BERADA </a:t>
            </a:r>
            <a:r>
              <a:rPr lang="en-MY" b="1" dirty="0">
                <a:solidFill>
                  <a:prstClr val="black"/>
                </a:solidFill>
              </a:rPr>
              <a:t>DALAM GELISAH DAN TERTEKAN</a:t>
            </a:r>
            <a:r>
              <a:rPr lang="en-MY" b="1" dirty="0" smtClean="0">
                <a:solidFill>
                  <a:prstClr val="black"/>
                </a:solidFill>
              </a:rPr>
              <a:t>.</a:t>
            </a:r>
          </a:p>
          <a:p>
            <a:pPr algn="just"/>
            <a:r>
              <a:rPr lang="en-MY" b="1" dirty="0">
                <a:solidFill>
                  <a:prstClr val="black"/>
                </a:solidFill>
              </a:rPr>
              <a:t> </a:t>
            </a:r>
            <a:r>
              <a:rPr lang="en-MY" b="1" dirty="0" smtClean="0">
                <a:solidFill>
                  <a:prstClr val="black"/>
                </a:solidFill>
              </a:rPr>
              <a:t>     iii</a:t>
            </a:r>
            <a:r>
              <a:rPr lang="en-MY" b="1" dirty="0">
                <a:solidFill>
                  <a:prstClr val="black"/>
                </a:solidFill>
              </a:rPr>
              <a:t>. </a:t>
            </a:r>
            <a:r>
              <a:rPr lang="en-MY" b="1" dirty="0" smtClean="0">
                <a:solidFill>
                  <a:prstClr val="black"/>
                </a:solidFill>
              </a:rPr>
              <a:t>     MUDAH </a:t>
            </a:r>
            <a:r>
              <a:rPr lang="en-MY" b="1" dirty="0">
                <a:solidFill>
                  <a:prstClr val="black"/>
                </a:solidFill>
              </a:rPr>
              <a:t>TERDORONG KEPADA PERKARA </a:t>
            </a:r>
            <a:r>
              <a:rPr lang="en-MY" b="1" dirty="0" smtClean="0">
                <a:solidFill>
                  <a:prstClr val="black"/>
                </a:solidFill>
              </a:rPr>
              <a:t>NEGATIF.</a:t>
            </a:r>
          </a:p>
          <a:p>
            <a:pPr algn="just"/>
            <a:r>
              <a:rPr lang="en-MY" b="1" dirty="0">
                <a:solidFill>
                  <a:prstClr val="black"/>
                </a:solidFill>
              </a:rPr>
              <a:t> </a:t>
            </a:r>
            <a:r>
              <a:rPr lang="en-MY" b="1" dirty="0" smtClean="0">
                <a:solidFill>
                  <a:prstClr val="black"/>
                </a:solidFill>
              </a:rPr>
              <a:t>      iv</a:t>
            </a:r>
            <a:r>
              <a:rPr lang="en-MY" b="1" dirty="0">
                <a:solidFill>
                  <a:prstClr val="black"/>
                </a:solidFill>
              </a:rPr>
              <a:t>. </a:t>
            </a:r>
            <a:r>
              <a:rPr lang="en-MY" b="1" dirty="0" smtClean="0">
                <a:solidFill>
                  <a:prstClr val="black"/>
                </a:solidFill>
              </a:rPr>
              <a:t>    DOSA </a:t>
            </a:r>
            <a:r>
              <a:rPr lang="en-MY" b="1" dirty="0">
                <a:solidFill>
                  <a:prstClr val="black"/>
                </a:solidFill>
              </a:rPr>
              <a:t>TIDAK DIAMPUN</a:t>
            </a:r>
            <a:r>
              <a:rPr lang="en-MY" b="1" dirty="0" smtClean="0">
                <a:solidFill>
                  <a:prstClr val="black"/>
                </a:solidFill>
              </a:rPr>
              <a:t>.</a:t>
            </a:r>
          </a:p>
          <a:p>
            <a:pPr algn="just"/>
            <a:r>
              <a:rPr lang="en-MY" b="1" dirty="0">
                <a:solidFill>
                  <a:prstClr val="black"/>
                </a:solidFill>
              </a:rPr>
              <a:t> </a:t>
            </a:r>
            <a:r>
              <a:rPr lang="en-MY" b="1" dirty="0" smtClean="0">
                <a:solidFill>
                  <a:prstClr val="black"/>
                </a:solidFill>
              </a:rPr>
              <a:t>       v.     </a:t>
            </a:r>
            <a:r>
              <a:rPr lang="en-MY" b="1" dirty="0">
                <a:solidFill>
                  <a:prstClr val="black"/>
                </a:solidFill>
              </a:rPr>
              <a:t>TERHALANG DARIPADA MASUK SYURGA</a:t>
            </a:r>
            <a:r>
              <a:rPr lang="en-MY" b="1" dirty="0" smtClean="0">
                <a:solidFill>
                  <a:prstClr val="black"/>
                </a:solidFill>
              </a:rPr>
              <a:t>.</a:t>
            </a:r>
          </a:p>
          <a:p>
            <a:pPr algn="just"/>
            <a:r>
              <a:rPr lang="en-MY" b="1" dirty="0">
                <a:solidFill>
                  <a:prstClr val="black"/>
                </a:solidFill>
              </a:rPr>
              <a:t> </a:t>
            </a:r>
            <a:r>
              <a:rPr lang="en-MY" b="1" dirty="0" smtClean="0">
                <a:solidFill>
                  <a:prstClr val="black"/>
                </a:solidFill>
              </a:rPr>
              <a:t>      vi</a:t>
            </a:r>
            <a:r>
              <a:rPr lang="en-MY" b="1" dirty="0">
                <a:solidFill>
                  <a:prstClr val="black"/>
                </a:solidFill>
              </a:rPr>
              <a:t>. </a:t>
            </a:r>
            <a:r>
              <a:rPr lang="en-MY" b="1" dirty="0" smtClean="0">
                <a:solidFill>
                  <a:prstClr val="black"/>
                </a:solidFill>
              </a:rPr>
              <a:t>    PAHALA </a:t>
            </a:r>
            <a:r>
              <a:rPr lang="en-MY" b="1" dirty="0">
                <a:solidFill>
                  <a:prstClr val="black"/>
                </a:solidFill>
              </a:rPr>
              <a:t>MENJADI TEBUSAN HUTANG</a:t>
            </a:r>
            <a:r>
              <a:rPr lang="en-MY" b="1" dirty="0" smtClean="0">
                <a:solidFill>
                  <a:prstClr val="black"/>
                </a:solidFill>
              </a:rPr>
              <a:t>.</a:t>
            </a:r>
          </a:p>
          <a:p>
            <a:pPr algn="just"/>
            <a:endParaRPr lang="en-MY" sz="900" b="1" dirty="0" smtClean="0">
              <a:solidFill>
                <a:prstClr val="black"/>
              </a:solidFill>
            </a:endParaRPr>
          </a:p>
          <a:p>
            <a:pPr algn="just"/>
            <a:r>
              <a:rPr lang="en-MY" b="1" dirty="0">
                <a:solidFill>
                  <a:prstClr val="black"/>
                </a:solidFill>
              </a:rPr>
              <a:t> </a:t>
            </a:r>
            <a:r>
              <a:rPr lang="en-MY" b="1" dirty="0" smtClean="0">
                <a:solidFill>
                  <a:prstClr val="black"/>
                </a:solidFill>
              </a:rPr>
              <a:t>4.  TABIAT </a:t>
            </a:r>
            <a:r>
              <a:rPr lang="en-MY" b="1" dirty="0">
                <a:solidFill>
                  <a:prstClr val="black"/>
                </a:solidFill>
              </a:rPr>
              <a:t>BERHUTANG PERLU DIJAUHI </a:t>
            </a:r>
            <a:r>
              <a:rPr lang="en-MY" b="1" dirty="0" smtClean="0">
                <a:solidFill>
                  <a:prstClr val="black"/>
                </a:solidFill>
              </a:rPr>
              <a:t>DENGAN </a:t>
            </a:r>
            <a:r>
              <a:rPr lang="en-MY" b="1" dirty="0">
                <a:solidFill>
                  <a:prstClr val="black"/>
                </a:solidFill>
              </a:rPr>
              <a:t>MEMBUDAYAKAN SIFAT RIDHA DAN  </a:t>
            </a:r>
            <a:r>
              <a:rPr lang="en-MY" b="1" dirty="0" smtClean="0">
                <a:solidFill>
                  <a:prstClr val="black"/>
                </a:solidFill>
              </a:rPr>
              <a:t>   </a:t>
            </a:r>
          </a:p>
          <a:p>
            <a:pPr algn="just"/>
            <a:r>
              <a:rPr lang="en-MY" b="1" dirty="0">
                <a:solidFill>
                  <a:prstClr val="black"/>
                </a:solidFill>
              </a:rPr>
              <a:t> </a:t>
            </a:r>
            <a:r>
              <a:rPr lang="en-MY" b="1" dirty="0" smtClean="0">
                <a:solidFill>
                  <a:prstClr val="black"/>
                </a:solidFill>
              </a:rPr>
              <a:t>     SESUAIKAN DIRI DENGAN </a:t>
            </a:r>
            <a:r>
              <a:rPr lang="en-MY" b="1" dirty="0">
                <a:solidFill>
                  <a:prstClr val="black"/>
                </a:solidFill>
              </a:rPr>
              <a:t>APA </a:t>
            </a:r>
            <a:r>
              <a:rPr lang="en-MY" b="1" dirty="0" smtClean="0">
                <a:solidFill>
                  <a:prstClr val="black"/>
                </a:solidFill>
              </a:rPr>
              <a:t>YANG </a:t>
            </a:r>
            <a:r>
              <a:rPr lang="en-MY" b="1" dirty="0">
                <a:solidFill>
                  <a:prstClr val="black"/>
                </a:solidFill>
              </a:rPr>
              <a:t>ADA.</a:t>
            </a:r>
            <a:endParaRPr lang="en-MY" dirty="0">
              <a:solidFill>
                <a:prstClr val="black"/>
              </a:solidFill>
            </a:endParaRPr>
          </a:p>
        </p:txBody>
      </p:sp>
    </p:spTree>
    <p:extLst>
      <p:ext uri="{BB962C8B-B14F-4D97-AF65-F5344CB8AC3E}">
        <p14:creationId xmlns:p14="http://schemas.microsoft.com/office/powerpoint/2010/main" val="4039667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388203"/>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3893403"/>
            <a:ext cx="864190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400" b="1" dirty="0"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smtClean="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kerahmatan</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836003"/>
            <a:ext cx="9144000" cy="830997"/>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اتَّقُوْا اللهَ وَأَطِيْعُوْهُ، لَعَلَّكُمْ تُرْحَمُوْنَ.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367298"/>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Realiti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Kehidupan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352800" y="3048000"/>
            <a:ext cx="5181600" cy="1676400"/>
          </a:xfrm>
          <a:prstGeom prst="roundRect">
            <a:avLst>
              <a:gd name="adj" fmla="val 11364"/>
            </a:avLst>
          </a:prstGeom>
          <a:solidFill>
            <a:schemeClr val="tx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dilapangkan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rezekinya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3352800" y="4953000"/>
            <a:ext cx="5181600" cy="1676400"/>
          </a:xfrm>
          <a:prstGeom prst="roundRect">
            <a:avLst>
              <a:gd name="adj" fmla="val 19735"/>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disempitkan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rezekinya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sehingga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terpaksa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endPar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Right Arrow 5"/>
          <p:cNvSpPr/>
          <p:nvPr/>
        </p:nvSpPr>
        <p:spPr>
          <a:xfrm rot="20083607">
            <a:off x="605866" y="866237"/>
            <a:ext cx="942266" cy="1207867"/>
          </a:xfrm>
          <a:prstGeom prst="curvedRightArrow">
            <a:avLst/>
          </a:prstGeom>
          <a:solidFill>
            <a:schemeClr val="accent4">
              <a:lumMod val="50000"/>
            </a:schemeClr>
          </a:solidFill>
          <a:ln>
            <a:solidFill>
              <a:schemeClr val="bg1"/>
            </a:solidFill>
          </a:ln>
          <a:effectLst>
            <a:glow rad="101600">
              <a:schemeClr val="tx1">
                <a:alpha val="60000"/>
              </a:schemeClr>
            </a:glow>
            <a:outerShdw blurRad="40000" dist="23000" dir="5400000" rotWithShape="0">
              <a:srgbClr val="000000">
                <a:alpha val="35000"/>
              </a:srgb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
        <p:nvSpPr>
          <p:cNvPr id="7" name="Double Wave 6"/>
          <p:cNvSpPr/>
          <p:nvPr/>
        </p:nvSpPr>
        <p:spPr>
          <a:xfrm>
            <a:off x="1676400" y="1143000"/>
            <a:ext cx="5257800" cy="1524000"/>
          </a:xfrm>
          <a:prstGeom prst="doubleWave">
            <a:avLst/>
          </a:prstGeom>
          <a:solidFill>
            <a:srgbClr val="F1D73D"/>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8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8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terlepas</a:t>
            </a:r>
            <a:r>
              <a:rPr lang="en-US" sz="28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8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hutang-piutang</a:t>
            </a:r>
            <a:endParaRPr lang="en-US" sz="2800" dirty="0" smtClean="0">
              <a:ln w="12700">
                <a:solidFill>
                  <a:schemeClr val="tx1">
                    <a:lumMod val="95000"/>
                    <a:lumOff val="5000"/>
                  </a:schemeClr>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endParaRPr lang="en-MY" dirty="0"/>
          </a:p>
        </p:txBody>
      </p:sp>
      <p:sp>
        <p:nvSpPr>
          <p:cNvPr id="8" name="Striped Right Arrow 7"/>
          <p:cNvSpPr/>
          <p:nvPr/>
        </p:nvSpPr>
        <p:spPr>
          <a:xfrm>
            <a:off x="2438400" y="3581400"/>
            <a:ext cx="685800" cy="533400"/>
          </a:xfrm>
          <a:prstGeom prst="stripedRightArrow">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Striped Right Arrow 8"/>
          <p:cNvSpPr/>
          <p:nvPr/>
        </p:nvSpPr>
        <p:spPr>
          <a:xfrm>
            <a:off x="2514600" y="5334000"/>
            <a:ext cx="685800" cy="533400"/>
          </a:xfrm>
          <a:prstGeom prst="stripedRightArrow">
            <a:avLst/>
          </a:prstGeom>
          <a:solidFill>
            <a:srgbClr val="FFFF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03312" y="291098"/>
            <a:ext cx="7757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Hutang</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524000" y="2438400"/>
            <a:ext cx="6858000" cy="1219200"/>
          </a:xfrm>
          <a:prstGeom prst="roundRect">
            <a:avLst>
              <a:gd name="adj" fmla="val 11364"/>
            </a:avLst>
          </a:prstGeom>
          <a:solidFill>
            <a:srgbClr val="60D9E6"/>
          </a:solidFill>
          <a:ln>
            <a:solidFill>
              <a:schemeClr val="tx1"/>
            </a:solidFill>
          </a:ln>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Perlu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berhati-hati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melaksanakannya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524000" y="1066800"/>
            <a:ext cx="6858000" cy="1203920"/>
          </a:xfrm>
          <a:prstGeom prst="roundRect">
            <a:avLst>
              <a:gd name="adj" fmla="val 11364"/>
            </a:avLst>
          </a:prstGeom>
          <a:solidFill>
            <a:srgbClr val="F3DD57"/>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dibenarkan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524000" y="3810000"/>
            <a:ext cx="6858000" cy="1295400"/>
          </a:xfrm>
          <a:prstGeom prst="roundRect">
            <a:avLst>
              <a:gd name="adj" fmla="val 11364"/>
            </a:avLst>
          </a:prstGeom>
          <a:solidFill>
            <a:srgbClr val="D4FF7D"/>
          </a:solidFill>
          <a:ln>
            <a:solidFill>
              <a:schemeClr val="tx1"/>
            </a:solidFill>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buruk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3886200" y="5257800"/>
            <a:ext cx="4876800" cy="1371600"/>
          </a:xfrm>
          <a:prstGeom prst="roundRect">
            <a:avLst>
              <a:gd name="adj" fmla="val 11364"/>
            </a:avLst>
          </a:prstGeom>
          <a:solidFill>
            <a:srgbClr val="DE8ECD"/>
          </a:solidFill>
          <a:ln>
            <a:solidFill>
              <a:schemeClr val="tx1"/>
            </a:solidFill>
          </a:ln>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berhutang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mampu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Striped Right Arrow 7"/>
          <p:cNvSpPr/>
          <p:nvPr/>
        </p:nvSpPr>
        <p:spPr>
          <a:xfrm>
            <a:off x="685800" y="1447800"/>
            <a:ext cx="762000" cy="5334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Striped Right Arrow 8"/>
          <p:cNvSpPr/>
          <p:nvPr/>
        </p:nvSpPr>
        <p:spPr>
          <a:xfrm>
            <a:off x="685800" y="4191000"/>
            <a:ext cx="762000" cy="5334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Striped Right Arrow 9"/>
          <p:cNvSpPr/>
          <p:nvPr/>
        </p:nvSpPr>
        <p:spPr>
          <a:xfrm>
            <a:off x="685800" y="2819400"/>
            <a:ext cx="762000" cy="533400"/>
          </a:xfrm>
          <a:prstGeom prst="stripedRightArrow">
            <a:avLst/>
          </a:prstGeom>
          <a:solidFill>
            <a:srgbClr val="C4F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Curved Right Arrow 10"/>
          <p:cNvSpPr/>
          <p:nvPr/>
        </p:nvSpPr>
        <p:spPr>
          <a:xfrm rot="18993666">
            <a:off x="3184489" y="5053277"/>
            <a:ext cx="586044" cy="1295400"/>
          </a:xfrm>
          <a:prstGeom prst="curvedRightArrow">
            <a:avLst/>
          </a:prstGeom>
          <a:solidFill>
            <a:srgbClr val="3DE222"/>
          </a:solidFill>
          <a:ln>
            <a:solidFill>
              <a:schemeClr val="bg1"/>
            </a:solidFill>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65093"/>
            <a:ext cx="89497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Thalaq</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200" y="3658612"/>
            <a:ext cx="89154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spcBef>
                <a:spcPct val="0"/>
              </a:spcBef>
              <a:spcAft>
                <a:spcPct val="0"/>
              </a:spcAft>
            </a:pPr>
            <a:r>
              <a:rPr lang="en-US" sz="2400" dirty="0" smtClean="0">
                <a:ln>
                  <a:solidFill>
                    <a:sysClr val="windowText" lastClr="000000"/>
                  </a:solidFill>
                </a:ln>
                <a:solidFill>
                  <a:schemeClr val="bg1"/>
                </a:solidFill>
                <a:effectLst>
                  <a:glow rad="101600">
                    <a:schemeClr val="tx1">
                      <a:alpha val="60000"/>
                    </a:schemeClr>
                  </a:glow>
                </a:effectLst>
                <a:latin typeface="Arial Black" pitchFamily="34" charset="0"/>
                <a:ea typeface="Calibri" pitchFamily="34" charset="0"/>
                <a:cs typeface="Arial"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Hendaklah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mampu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nafkah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menurut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kemampuannya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disempitkan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rezekinya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hendaklah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memberi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nafkah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diberikan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memikulkan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beban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seseorang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melainkan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sekadar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kelak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memberikan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kelapangan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sesudah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kesempitan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MY" sz="2400" dirty="0" smtClean="0">
              <a:effectLst>
                <a:outerShdw blurRad="38100" dist="38100" dir="2700000" algn="tl">
                  <a:srgbClr val="000000">
                    <a:alpha val="43137"/>
                  </a:srgbClr>
                </a:outerShdw>
              </a:effectLst>
            </a:endParaRPr>
          </a:p>
        </p:txBody>
      </p:sp>
      <p:sp>
        <p:nvSpPr>
          <p:cNvPr id="5" name="Rectangle 4"/>
          <p:cNvSpPr/>
          <p:nvPr/>
        </p:nvSpPr>
        <p:spPr>
          <a:xfrm>
            <a:off x="1" y="1219200"/>
            <a:ext cx="9144000" cy="2308324"/>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لِيُنفِقْ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ذُو</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سَعَةٍ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سَعَتِهِ وَمَن قُدِرَ عَلَيْهِ رِزْقُهُ فَلْيُنفِقْ مِمَّا آتَاهُ اللَّهُ لَا يُكَلِّفُ اللَّهُ نَفْسًا إِلَّا مَا آتَاهَا سَيَجْعَلُ اللَّهُ بَعْدَ عُسْرٍ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يُسْرًا</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84509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1695</Words>
  <Application>Microsoft Office PowerPoint</Application>
  <PresentationFormat>On-screen Show (4:3)</PresentationFormat>
  <Paragraphs>187</Paragraphs>
  <Slides>43</Slides>
  <Notes>0</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7</cp:revision>
  <dcterms:created xsi:type="dcterms:W3CDTF">2017-08-06T08:38:50Z</dcterms:created>
  <dcterms:modified xsi:type="dcterms:W3CDTF">2017-08-10T07:27:40Z</dcterms:modified>
</cp:coreProperties>
</file>